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7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</p:sldIdLst>
  <p:sldSz cy="5143500" cx="9144000"/>
  <p:notesSz cx="6858000" cy="9144000"/>
  <p:embeddedFontLst>
    <p:embeddedFont>
      <p:font typeface="Roboto Slab"/>
      <p:regular r:id="rId12"/>
      <p:bold r:id="rId13"/>
    </p:embeddedFont>
    <p:embeddedFont>
      <p:font typeface="Roboto"/>
      <p:regular r:id="rId14"/>
      <p:bold r:id="rId15"/>
      <p:italic r:id="rId16"/>
      <p:boldItalic r:id="rId17"/>
    </p:embeddedFont>
    <p:embeddedFont>
      <p:font typeface="Roboto Medium"/>
      <p:regular r:id="rId18"/>
      <p:bold r:id="rId19"/>
      <p:italic r:id="rId20"/>
      <p:boldItalic r:id="rId21"/>
    </p:embeddedFont>
    <p:embeddedFont>
      <p:font typeface="Montserrat"/>
      <p:regular r:id="rId22"/>
      <p:bold r:id="rId23"/>
      <p:italic r:id="rId24"/>
      <p:boldItalic r:id="rId25"/>
    </p:embeddedFont>
    <p:embeddedFont>
      <p:font typeface="Helvetica Neue"/>
      <p:regular r:id="rId26"/>
      <p:bold r:id="rId27"/>
      <p:italic r:id="rId28"/>
      <p:boldItalic r:id="rId29"/>
    </p:embeddedFont>
    <p:embeddedFont>
      <p:font typeface="Helvetica Neue Light"/>
      <p:regular r:id="rId30"/>
      <p:bold r:id="rId31"/>
      <p:italic r:id="rId32"/>
      <p:bold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512">
          <p15:clr>
            <a:srgbClr val="9AA0A6"/>
          </p15:clr>
        </p15:guide>
        <p15:guide id="2" orient="horz" pos="2899">
          <p15:clr>
            <a:srgbClr val="9AA0A6"/>
          </p15:clr>
        </p15:guide>
        <p15:guide id="3" pos="484">
          <p15:clr>
            <a:srgbClr val="9AA0A6"/>
          </p15:clr>
        </p15:guide>
      </p15:sldGuideLst>
    </p:ext>
    <p:ext uri="http://customooxmlschemas.google.com/">
      <go:slidesCustomData xmlns:go="http://customooxmlschemas.google.com/" r:id="rId34" roundtripDataSignature="AMtx7mjNfwUijprSm2FDql+v6V/qXv7p/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512" orient="horz"/>
        <p:guide pos="2899" orient="horz"/>
        <p:guide pos="484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Medium-italic.fntdata"/><Relationship Id="rId22" Type="http://schemas.openxmlformats.org/officeDocument/2006/relationships/font" Target="fonts/Montserrat-regular.fntdata"/><Relationship Id="rId21" Type="http://schemas.openxmlformats.org/officeDocument/2006/relationships/font" Target="fonts/RobotoMedium-boldItalic.fntdata"/><Relationship Id="rId24" Type="http://schemas.openxmlformats.org/officeDocument/2006/relationships/font" Target="fonts/Montserrat-italic.fntdata"/><Relationship Id="rId23" Type="http://schemas.openxmlformats.org/officeDocument/2006/relationships/font" Target="fonts/Montserrat-bold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HelveticaNeue-regular.fntdata"/><Relationship Id="rId25" Type="http://schemas.openxmlformats.org/officeDocument/2006/relationships/font" Target="fonts/Montserrat-boldItalic.fntdata"/><Relationship Id="rId28" Type="http://schemas.openxmlformats.org/officeDocument/2006/relationships/font" Target="fonts/HelveticaNeue-italic.fntdata"/><Relationship Id="rId27" Type="http://schemas.openxmlformats.org/officeDocument/2006/relationships/font" Target="fonts/HelveticaNeue-bold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HelveticaNeue-bold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HelveticaNeueLight-bold.fntdata"/><Relationship Id="rId30" Type="http://schemas.openxmlformats.org/officeDocument/2006/relationships/font" Target="fonts/HelveticaNeueLight-regular.fntdata"/><Relationship Id="rId11" Type="http://schemas.openxmlformats.org/officeDocument/2006/relationships/slide" Target="slides/slide5.xml"/><Relationship Id="rId33" Type="http://schemas.openxmlformats.org/officeDocument/2006/relationships/font" Target="fonts/HelveticaNeueLight-boldItalic.fntdata"/><Relationship Id="rId10" Type="http://schemas.openxmlformats.org/officeDocument/2006/relationships/slide" Target="slides/slide4.xml"/><Relationship Id="rId32" Type="http://schemas.openxmlformats.org/officeDocument/2006/relationships/font" Target="fonts/HelveticaNeueLight-italic.fntdata"/><Relationship Id="rId13" Type="http://schemas.openxmlformats.org/officeDocument/2006/relationships/font" Target="fonts/RobotoSlab-bold.fntdata"/><Relationship Id="rId12" Type="http://schemas.openxmlformats.org/officeDocument/2006/relationships/font" Target="fonts/RobotoSlab-regular.fntdata"/><Relationship Id="rId34" Type="http://customschemas.google.com/relationships/presentationmetadata" Target="metadata"/><Relationship Id="rId15" Type="http://schemas.openxmlformats.org/officeDocument/2006/relationships/font" Target="fonts/Roboto-bold.fntdata"/><Relationship Id="rId14" Type="http://schemas.openxmlformats.org/officeDocument/2006/relationships/font" Target="fonts/Roboto-regular.fntdata"/><Relationship Id="rId17" Type="http://schemas.openxmlformats.org/officeDocument/2006/relationships/font" Target="fonts/Roboto-boldItalic.fntdata"/><Relationship Id="rId16" Type="http://schemas.openxmlformats.org/officeDocument/2006/relationships/font" Target="fonts/Roboto-italic.fntdata"/><Relationship Id="rId19" Type="http://schemas.openxmlformats.org/officeDocument/2006/relationships/font" Target="fonts/RobotoMedium-bold.fntdata"/><Relationship Id="rId18" Type="http://schemas.openxmlformats.org/officeDocument/2006/relationships/font" Target="fonts/RobotoMedium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2" name="Google Shape;21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c8e7f177e8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9" name="Google Shape;219;gc8e7f177e8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c8e7f177e8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5" name="Google Shape;225;gc8e7f177e8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c9a700f461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1" name="Google Shape;231;gc9a700f461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7" name="Google Shape;237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1.png"/><Relationship Id="rId4" Type="http://schemas.openxmlformats.org/officeDocument/2006/relationships/image" Target="../media/image3.jpg"/><Relationship Id="rId5" Type="http://schemas.openxmlformats.org/officeDocument/2006/relationships/image" Target="../media/image2.jpg"/><Relationship Id="rId6" Type="http://schemas.openxmlformats.org/officeDocument/2006/relationships/image" Target="../media/image6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Relationship Id="rId3" Type="http://schemas.openxmlformats.org/officeDocument/2006/relationships/image" Target="../media/image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jpg"/><Relationship Id="rId3" Type="http://schemas.openxmlformats.org/officeDocument/2006/relationships/image" Target="../media/image1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9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1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jp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jpg"/><Relationship Id="rId3" Type="http://schemas.openxmlformats.org/officeDocument/2006/relationships/image" Target="../media/image1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.jp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jp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19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Relationship Id="rId3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opening sty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3"/>
          <p:cNvSpPr txBox="1"/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" name="Google Shape;11;p13"/>
          <p:cNvSpPr txBox="1"/>
          <p:nvPr>
            <p:ph idx="2" type="title"/>
          </p:nvPr>
        </p:nvSpPr>
        <p:spPr>
          <a:xfrm>
            <a:off x="1959551" y="32840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400"/>
              <a:buFont typeface="Roboto Slab"/>
              <a:buNone/>
              <a:defRPr b="1" sz="34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2" name="Google Shape;12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" name="Google Shape;13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62625" y="157300"/>
            <a:ext cx="1663599" cy="1663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Slide Style">
  <p:cSld name="MAIN_POIN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4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52" name="Google Shape;52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lit Screen Style">
  <p:cSld name="SECTION_TITLE_AND_DESCRIPTION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4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4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56" name="Google Shape;56;p4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7" name="Google Shape;57;p4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8" name="Google Shape;58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re text + Img Slide Style">
  <p:cSld name="CAPTION_ONLY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42"/>
          <p:cNvPicPr preferRelativeResize="0"/>
          <p:nvPr/>
        </p:nvPicPr>
        <p:blipFill rotWithShape="1">
          <a:blip r:embed="rId2">
            <a:alphaModFix/>
          </a:blip>
          <a:srcRect b="0" l="39500" r="0" t="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3" name="Google Shape;63;p4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4" name="Google Shape;64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Features, round photo">
  <p:cSld name="CUSTOM_9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37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67" name="Google Shape;67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23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68" name="Google Shape;68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398418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" id="69" name="Google Shape;69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44"/>
          <p:cNvSpPr txBox="1"/>
          <p:nvPr/>
        </p:nvSpPr>
        <p:spPr>
          <a:xfrm>
            <a:off x="11927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Observe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1" name="Google Shape;71;p44"/>
          <p:cNvSpPr txBox="1"/>
          <p:nvPr/>
        </p:nvSpPr>
        <p:spPr>
          <a:xfrm>
            <a:off x="11825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44"/>
          <p:cNvSpPr txBox="1"/>
          <p:nvPr/>
        </p:nvSpPr>
        <p:spPr>
          <a:xfrm>
            <a:off x="386857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44"/>
          <p:cNvSpPr txBox="1"/>
          <p:nvPr/>
        </p:nvSpPr>
        <p:spPr>
          <a:xfrm>
            <a:off x="65546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p44"/>
          <p:cNvSpPr txBox="1"/>
          <p:nvPr/>
        </p:nvSpPr>
        <p:spPr>
          <a:xfrm>
            <a:off x="387877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Engage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5" name="Google Shape;75;p44"/>
          <p:cNvSpPr txBox="1"/>
          <p:nvPr/>
        </p:nvSpPr>
        <p:spPr>
          <a:xfrm>
            <a:off x="65648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Immerse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76" name="Google Shape;76;p44"/>
          <p:cNvPicPr preferRelativeResize="0"/>
          <p:nvPr/>
        </p:nvPicPr>
        <p:blipFill rotWithShape="1">
          <a:blip r:embed="rId4">
            <a:alphaModFix/>
          </a:blip>
          <a:srcRect b="0" l="17202" r="17189" t="0"/>
          <a:stretch/>
        </p:blipFill>
        <p:spPr>
          <a:xfrm>
            <a:off x="1037599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7" name="Google Shape;77;p44"/>
          <p:cNvPicPr preferRelativeResize="0"/>
          <p:nvPr/>
        </p:nvPicPr>
        <p:blipFill rotWithShape="1">
          <a:blip r:embed="rId5">
            <a:alphaModFix/>
          </a:blip>
          <a:srcRect b="1340" l="17602" r="17989" t="1331"/>
          <a:stretch/>
        </p:blipFill>
        <p:spPr>
          <a:xfrm>
            <a:off x="3723600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8" name="Google Shape;78;p44"/>
          <p:cNvPicPr preferRelativeResize="0"/>
          <p:nvPr/>
        </p:nvPicPr>
        <p:blipFill rotWithShape="1">
          <a:blip r:embed="rId6">
            <a:alphaModFix/>
          </a:blip>
          <a:srcRect b="16682" l="26005" r="30257" t="16689"/>
          <a:stretch/>
        </p:blipFill>
        <p:spPr>
          <a:xfrm>
            <a:off x="6398425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79" name="Google Shape;79;p44"/>
          <p:cNvSpPr txBox="1"/>
          <p:nvPr/>
        </p:nvSpPr>
        <p:spPr>
          <a:xfrm>
            <a:off x="748325" y="3787484"/>
            <a:ext cx="2275200" cy="10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Users and their behaviours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 the context of their lives.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" name="Google Shape;80;p44"/>
          <p:cNvSpPr txBox="1"/>
          <p:nvPr/>
        </p:nvSpPr>
        <p:spPr>
          <a:xfrm>
            <a:off x="3415325" y="3787473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Interact with users through</a:t>
            </a:r>
            <a:b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both scheduled and “intercept” or “guerrilla” encounters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1" name="Google Shape;81;p44"/>
          <p:cNvSpPr txBox="1"/>
          <p:nvPr/>
        </p:nvSpPr>
        <p:spPr>
          <a:xfrm>
            <a:off x="6158525" y="3787482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Experience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what your user experiences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" name="Google Shape;82;p44"/>
          <p:cNvSpPr txBox="1"/>
          <p:nvPr/>
        </p:nvSpPr>
        <p:spPr>
          <a:xfrm>
            <a:off x="350965" y="458100"/>
            <a:ext cx="40110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rPr>
              <a:t>Title of the slide</a:t>
            </a:r>
            <a:endParaRPr b="0" i="0" sz="3000" u="none" cap="none" strike="noStrike">
              <a:solidFill>
                <a:srgbClr val="2DC5FA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ew Chapter - Light Blue">
  <p:cSld name="CUSTOM_1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45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86" name="Google Shape;86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87" name="Google Shape;87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Violet">
  <p:cSld name="CUSTOM_1_1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46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91" name="Google Shape;91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92" name="Google Shape;92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Red">
  <p:cSld name="CUSTOM_1_1_1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47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96" name="Google Shape;96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97" name="Google Shape;97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Yellow">
  <p:cSld name="CUSTOM_1_1_1_1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48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01" name="Google Shape;101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02" name="Google Shape;102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Light Green">
  <p:cSld name="CUSTOM_1_1_1_1_1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4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49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06" name="Google Shape;106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07" name="Google Shape;107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/3 Text - 1/3 Image" type="tx">
  <p:cSld name="TITLE_AND_BODY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3"/>
          <p:cNvSpPr txBox="1"/>
          <p:nvPr>
            <p:ph type="title"/>
          </p:nvPr>
        </p:nvSpPr>
        <p:spPr>
          <a:xfrm>
            <a:off x="349624" y="1318750"/>
            <a:ext cx="546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" name="Google Shape;16;p33"/>
          <p:cNvSpPr txBox="1"/>
          <p:nvPr>
            <p:ph idx="2" type="title"/>
          </p:nvPr>
        </p:nvSpPr>
        <p:spPr>
          <a:xfrm>
            <a:off x="349624" y="794825"/>
            <a:ext cx="546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" name="Google Shape;17;p33"/>
          <p:cNvSpPr txBox="1"/>
          <p:nvPr>
            <p:ph idx="1" type="body"/>
          </p:nvPr>
        </p:nvSpPr>
        <p:spPr>
          <a:xfrm>
            <a:off x="359076" y="1895525"/>
            <a:ext cx="54684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8" name="Google Shape;18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Dark Blue">
  <p:cSld name="CUSTOM_1_1_1_1_1_1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50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11" name="Google Shape;111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2" name="Google Shape;112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 Slide Style" type="blank">
  <p:cSld name="BLANK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5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40200" y="1739950"/>
            <a:ext cx="1663599" cy="16635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5" name="Google Shape;115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6" name="Google Shape;116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s + Image Style">
  <p:cSld name="CUSTOM_6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52"/>
          <p:cNvPicPr preferRelativeResize="0"/>
          <p:nvPr/>
        </p:nvPicPr>
        <p:blipFill rotWithShape="1">
          <a:blip r:embed="rId2">
            <a:alphaModFix/>
          </a:blip>
          <a:srcRect b="0" l="10533" r="1683" t="0"/>
          <a:stretch/>
        </p:blipFill>
        <p:spPr>
          <a:xfrm>
            <a:off x="3355950" y="489350"/>
            <a:ext cx="5485124" cy="42800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9" name="Google Shape;119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0" name="Google Shape;120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vity Slide Style">
  <p:cSld name="CUSTOM_7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22" name="Google Shape;122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3" name="Google Shape;123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 CHECKED">
  <p:cSld name="CUSTOM_7_1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25" name="Google Shape;125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6" name="Google Shape;126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639" y="2608609"/>
            <a:ext cx="266022" cy="23509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8" name="Google Shape;128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9" name="Google Shape;129;p54"/>
          <p:cNvCxnSpPr/>
          <p:nvPr/>
        </p:nvCxnSpPr>
        <p:spPr>
          <a:xfrm flipH="1" rot="10800000">
            <a:off x="861725" y="-29400"/>
            <a:ext cx="5100" cy="2464800"/>
          </a:xfrm>
          <a:prstGeom prst="straightConnector1">
            <a:avLst/>
          </a:prstGeom>
          <a:noFill/>
          <a:ln cap="flat" cmpd="sng" w="38100">
            <a:solidFill>
              <a:srgbClr val="64C3F5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Features with emoji Style">
  <p:cSld name="CUSTOM_8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5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383875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5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7860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5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48915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4" name="Google Shape;134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ound Photo and bullet points Style">
  <p:cSld name="CUSTOM_4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56"/>
          <p:cNvPicPr preferRelativeResize="0"/>
          <p:nvPr/>
        </p:nvPicPr>
        <p:blipFill rotWithShape="1">
          <a:blip r:embed="rId2">
            <a:alphaModFix/>
          </a:blip>
          <a:srcRect b="0" l="0" r="33466" t="0"/>
          <a:stretch/>
        </p:blipFill>
        <p:spPr>
          <a:xfrm>
            <a:off x="483025" y="1108650"/>
            <a:ext cx="2926200" cy="29262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lanced Slide Style">
  <p:cSld name="CUSTOM_5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57"/>
          <p:cNvPicPr preferRelativeResize="0"/>
          <p:nvPr/>
        </p:nvPicPr>
        <p:blipFill rotWithShape="1">
          <a:blip r:embed="rId2">
            <a:alphaModFix/>
          </a:blip>
          <a:srcRect b="0" l="14558" r="0" t="0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s Style">
  <p:cSld name="CUSTOM_2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58"/>
          <p:cNvPicPr preferRelativeResize="0"/>
          <p:nvPr/>
        </p:nvPicPr>
        <p:blipFill rotWithShape="1">
          <a:blip r:embed="rId2">
            <a:alphaModFix/>
          </a:blip>
          <a:srcRect b="0" l="16002" r="15783" t="0"/>
          <a:stretch/>
        </p:blipFill>
        <p:spPr>
          <a:xfrm>
            <a:off x="6112453" y="0"/>
            <a:ext cx="512255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58"/>
          <p:cNvSpPr txBox="1"/>
          <p:nvPr/>
        </p:nvSpPr>
        <p:spPr>
          <a:xfrm>
            <a:off x="338725" y="355400"/>
            <a:ext cx="60033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Hear, forget. See, remember</a:t>
            </a:r>
            <a:r>
              <a:rPr b="1" i="0" lang="en" sz="3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r>
              <a:rPr b="1" i="0" lang="en" sz="3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i="0" sz="30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Do, Understand</a:t>
            </a:r>
            <a:endParaRPr b="1" i="0" sz="3000" u="none" cap="none" strike="noStrike">
              <a:solidFill>
                <a:srgbClr val="434343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descr="Image" id="142" name="Google Shape;142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43" name="Google Shape;143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Style">
  <p:cSld name="CUSTOM_3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45" name="Google Shape;145;p5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46" name="Google Shape;146;p5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1" name="Google Shape;21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>
  <p:cSld name="TITLE_1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60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49" name="Google Shape;149;p60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0" name="Google Shape;150;p60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57" name="Google Shape;157;p1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58" name="Google Shape;158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61" name="Google Shape;161;p2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62" name="Google Shape;162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5" name="Google Shape;165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8" name="Google Shape;168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" name="Google Shape;169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2" name="Google Shape;172;p2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3" name="Google Shape;173;p2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4" name="Google Shape;174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7" name="Google Shape;177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0" name="Google Shape;180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2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84" name="Google Shape;184;p24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85" name="Google Shape;185;p24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6" name="Google Shape;186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5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89" name="Google Shape;189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2 Text - 1/2 Image">
  <p:cSld name="TITLE_AND_BODY_1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4"/>
          <p:cNvSpPr txBox="1"/>
          <p:nvPr>
            <p:ph type="title"/>
          </p:nvPr>
        </p:nvSpPr>
        <p:spPr>
          <a:xfrm>
            <a:off x="349625" y="1318750"/>
            <a:ext cx="434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" name="Google Shape;24;p34"/>
          <p:cNvSpPr txBox="1"/>
          <p:nvPr>
            <p:ph idx="2" type="title"/>
          </p:nvPr>
        </p:nvSpPr>
        <p:spPr>
          <a:xfrm>
            <a:off x="349625" y="794825"/>
            <a:ext cx="434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34"/>
          <p:cNvSpPr txBox="1"/>
          <p:nvPr>
            <p:ph idx="1" type="body"/>
          </p:nvPr>
        </p:nvSpPr>
        <p:spPr>
          <a:xfrm>
            <a:off x="359075" y="1895525"/>
            <a:ext cx="42177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6" name="Google Shape;26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6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92" name="Google Shape;192;p2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" name="Google Shape;193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lanced Slide Style">
  <p:cSld name="CUSTOM_5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28"/>
          <p:cNvPicPr preferRelativeResize="0"/>
          <p:nvPr/>
        </p:nvPicPr>
        <p:blipFill rotWithShape="1">
          <a:blip r:embed="rId2">
            <a:alphaModFix/>
          </a:blip>
          <a:srcRect b="0" l="14558" r="0" t="0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re text + Img Slide Style">
  <p:cSld name="CAPTION_ONLY_1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29"/>
          <p:cNvPicPr preferRelativeResize="0"/>
          <p:nvPr/>
        </p:nvPicPr>
        <p:blipFill rotWithShape="1">
          <a:blip r:embed="rId2">
            <a:alphaModFix/>
          </a:blip>
          <a:srcRect b="0" l="39500" r="0" t="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>
  <p:cSld name="TITLE_1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0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2" name="Google Shape;202;p30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3" name="Google Shape;203;p30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 CHECKED">
  <p:cSld name="CUSTOM_7_1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05" name="Google Shape;205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06" name="Google Shape;206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639" y="3172805"/>
            <a:ext cx="266022" cy="235093"/>
          </a:xfrm>
          <a:prstGeom prst="rect">
            <a:avLst/>
          </a:prstGeom>
          <a:noFill/>
          <a:ln cap="flat" cmpd="sng" w="9525">
            <a:solidFill>
              <a:srgbClr val="2DC5FA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Image" id="208" name="Google Shape;208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9" name="Google Shape;209;p31"/>
          <p:cNvCxnSpPr/>
          <p:nvPr/>
        </p:nvCxnSpPr>
        <p:spPr>
          <a:xfrm flipH="1" rot="10800000">
            <a:off x="861725" y="534795"/>
            <a:ext cx="5100" cy="2464800"/>
          </a:xfrm>
          <a:prstGeom prst="straightConnector1">
            <a:avLst/>
          </a:prstGeom>
          <a:noFill/>
          <a:ln cap="flat" cmpd="sng" w="38100">
            <a:solidFill>
              <a:srgbClr val="2DC5FA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3 Text - 2/3 Image">
  <p:cSld name="TITLE_AND_BODY_1_1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5"/>
          <p:cNvSpPr txBox="1"/>
          <p:nvPr>
            <p:ph type="title"/>
          </p:nvPr>
        </p:nvSpPr>
        <p:spPr>
          <a:xfrm>
            <a:off x="349625" y="1318750"/>
            <a:ext cx="271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9" name="Google Shape;29;p35"/>
          <p:cNvSpPr txBox="1"/>
          <p:nvPr>
            <p:ph idx="2" type="title"/>
          </p:nvPr>
        </p:nvSpPr>
        <p:spPr>
          <a:xfrm>
            <a:off x="349625" y="794825"/>
            <a:ext cx="271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35"/>
          <p:cNvSpPr txBox="1"/>
          <p:nvPr>
            <p:ph idx="1" type="body"/>
          </p:nvPr>
        </p:nvSpPr>
        <p:spPr>
          <a:xfrm>
            <a:off x="355525" y="1895525"/>
            <a:ext cx="27111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1" name="Google Shape;31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" name="Google Shape;34;p3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3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6" name="Google Shape;36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9" name="Google Shape;39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MMARY">
  <p:cSld name="TITLE_ONLY_1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42" name="Google Shape;42;p38"/>
          <p:cNvCxnSpPr/>
          <p:nvPr/>
        </p:nvCxnSpPr>
        <p:spPr>
          <a:xfrm>
            <a:off x="3107937" y="2679329"/>
            <a:ext cx="6296700" cy="0"/>
          </a:xfrm>
          <a:prstGeom prst="straightConnector1">
            <a:avLst/>
          </a:prstGeom>
          <a:noFill/>
          <a:ln cap="flat" cmpd="sng" w="19050">
            <a:solidFill>
              <a:srgbClr val="D0D0D0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id="43" name="Google Shape;43;p38"/>
          <p:cNvPicPr preferRelativeResize="0"/>
          <p:nvPr/>
        </p:nvPicPr>
        <p:blipFill rotWithShape="1">
          <a:blip r:embed="rId2">
            <a:alphaModFix/>
          </a:blip>
          <a:srcRect b="0" l="17192" r="17185" t="0"/>
          <a:stretch/>
        </p:blipFill>
        <p:spPr>
          <a:xfrm>
            <a:off x="443896" y="1240100"/>
            <a:ext cx="2912400" cy="29589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" id="44" name="Google Shape;44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38788" y="-225257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45" name="Google Shape;45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0625" y="31718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3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8" name="Google Shape;48;p3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9" name="Google Shape;49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theme" Target="../theme/theme3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31.xml"/><Relationship Id="rId3" Type="http://schemas.openxmlformats.org/officeDocument/2006/relationships/slideLayout" Target="../slideLayouts/slideLayout32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5.xml"/><Relationship Id="rId7" Type="http://schemas.openxmlformats.org/officeDocument/2006/relationships/slideLayout" Target="../slideLayouts/slideLayout36.xml"/><Relationship Id="rId8" Type="http://schemas.openxmlformats.org/officeDocument/2006/relationships/slideLayout" Target="../slideLayouts/slideLayout37.xml"/><Relationship Id="rId11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39.xml"/><Relationship Id="rId13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1.xml"/><Relationship Id="rId15" Type="http://schemas.openxmlformats.org/officeDocument/2006/relationships/slideLayout" Target="../slideLayouts/slideLayout44.xml"/><Relationship Id="rId14" Type="http://schemas.openxmlformats.org/officeDocument/2006/relationships/slideLayout" Target="../slideLayouts/slideLayout43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4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i="0" sz="3000" u="none" cap="none" strike="noStrike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3" name="Google Shape;153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4" name="Google Shape;154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6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"/>
          <p:cNvSpPr txBox="1"/>
          <p:nvPr>
            <p:ph type="title"/>
          </p:nvPr>
        </p:nvSpPr>
        <p:spPr>
          <a:xfrm>
            <a:off x="1959550" y="3924475"/>
            <a:ext cx="57195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DATA ANALYTICS BOOTCAMP | IRONHACK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5" name="Google Shape;215;p1"/>
          <p:cNvSpPr txBox="1"/>
          <p:nvPr>
            <p:ph idx="2" type="title"/>
          </p:nvPr>
        </p:nvSpPr>
        <p:spPr>
          <a:xfrm>
            <a:off x="1935325" y="2944975"/>
            <a:ext cx="5996700" cy="65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1100118" rtl="0" algn="l">
              <a:lnSpc>
                <a:spcPct val="11602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en" sz="2600">
                <a:latin typeface="Roboto Medium"/>
                <a:ea typeface="Roboto Medium"/>
                <a:cs typeface="Roboto Medium"/>
                <a:sym typeface="Roboto Medium"/>
              </a:rPr>
              <a:t>Python: Debugging &amp; Error Handling</a:t>
            </a:r>
            <a:endParaRPr b="0" sz="3900">
              <a:solidFill>
                <a:srgbClr val="2DC5FA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16" name="Google Shape;216;p1"/>
          <p:cNvPicPr preferRelativeResize="0"/>
          <p:nvPr/>
        </p:nvPicPr>
        <p:blipFill rotWithShape="1">
          <a:blip r:embed="rId3">
            <a:alphaModFix/>
          </a:blip>
          <a:srcRect b="0" l="33453" r="0" t="0"/>
          <a:stretch/>
        </p:blipFill>
        <p:spPr>
          <a:xfrm>
            <a:off x="439475" y="3165750"/>
            <a:ext cx="1413000" cy="14130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c8e7f177e8_0_5"/>
          <p:cNvSpPr txBox="1"/>
          <p:nvPr>
            <p:ph idx="2" type="title"/>
          </p:nvPr>
        </p:nvSpPr>
        <p:spPr>
          <a:xfrm>
            <a:off x="349624" y="794825"/>
            <a:ext cx="546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Python Error types:</a:t>
            </a:r>
            <a:endParaRPr/>
          </a:p>
        </p:txBody>
      </p:sp>
      <p:sp>
        <p:nvSpPr>
          <p:cNvPr id="222" name="Google Shape;222;gc8e7f177e8_0_5"/>
          <p:cNvSpPr txBox="1"/>
          <p:nvPr>
            <p:ph idx="1" type="body"/>
          </p:nvPr>
        </p:nvSpPr>
        <p:spPr>
          <a:xfrm>
            <a:off x="421025" y="1614475"/>
            <a:ext cx="8403600" cy="29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Python errors can be broadly classified in several big types: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">
                <a:solidFill>
                  <a:srgbClr val="FF0000"/>
                </a:solidFill>
              </a:rPr>
              <a:t>SyntaxError:</a:t>
            </a:r>
            <a:r>
              <a:rPr lang="en"/>
              <a:t> When code has been typed incorrectly.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">
                <a:solidFill>
                  <a:srgbClr val="FF0000"/>
                </a:solidFill>
              </a:rPr>
              <a:t>AttributeError:</a:t>
            </a:r>
            <a:r>
              <a:rPr lang="en"/>
              <a:t> When you try to access an attribute on an object that does not exist.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">
                <a:solidFill>
                  <a:srgbClr val="FF0000"/>
                </a:solidFill>
              </a:rPr>
              <a:t>KeyError:</a:t>
            </a:r>
            <a:r>
              <a:rPr lang="en"/>
              <a:t> When you try to access a key in a dictionary that does not exist.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">
                <a:solidFill>
                  <a:srgbClr val="FF0000"/>
                </a:solidFill>
              </a:rPr>
              <a:t>TypeError:</a:t>
            </a:r>
            <a:r>
              <a:rPr lang="en"/>
              <a:t> When an argument to a function is not of the right type (e.g. a str instead of int).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">
                <a:solidFill>
                  <a:srgbClr val="FF0000"/>
                </a:solidFill>
              </a:rPr>
              <a:t>ValueError:</a:t>
            </a:r>
            <a:r>
              <a:rPr lang="en"/>
              <a:t> When an argument to a function is of the right type but is not in the right domain (e.g. an empty string)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">
                <a:solidFill>
                  <a:srgbClr val="FF0000"/>
                </a:solidFill>
              </a:rPr>
              <a:t>ImportError:</a:t>
            </a:r>
            <a:r>
              <a:rPr lang="en"/>
              <a:t> When an import fails.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">
                <a:solidFill>
                  <a:srgbClr val="FF0000"/>
                </a:solidFill>
              </a:rPr>
              <a:t>IOError:</a:t>
            </a:r>
            <a:r>
              <a:rPr lang="en"/>
              <a:t> When Python cannot access a file correctly on disk.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">
                <a:solidFill>
                  <a:srgbClr val="FF0000"/>
                </a:solidFill>
              </a:rPr>
              <a:t>IndexError:</a:t>
            </a:r>
            <a:r>
              <a:rPr lang="en">
                <a:solidFill>
                  <a:schemeClr val="dk1"/>
                </a:solidFill>
              </a:rPr>
              <a:t>  you tried to access an index of the list that doesn't exist</a:t>
            </a:r>
            <a:r>
              <a:rPr lang="en" sz="11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1" sz="11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>
              <a:solidFill>
                <a:srgbClr val="000000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c8e7f177e8_0_16"/>
          <p:cNvSpPr txBox="1"/>
          <p:nvPr>
            <p:ph idx="2" type="title"/>
          </p:nvPr>
        </p:nvSpPr>
        <p:spPr>
          <a:xfrm>
            <a:off x="349624" y="794825"/>
            <a:ext cx="546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Try &amp; Except:</a:t>
            </a:r>
            <a:endParaRPr/>
          </a:p>
        </p:txBody>
      </p:sp>
      <p:sp>
        <p:nvSpPr>
          <p:cNvPr id="228" name="Google Shape;228;gc8e7f177e8_0_16"/>
          <p:cNvSpPr txBox="1"/>
          <p:nvPr>
            <p:ph idx="1" type="body"/>
          </p:nvPr>
        </p:nvSpPr>
        <p:spPr>
          <a:xfrm>
            <a:off x="458225" y="1614475"/>
            <a:ext cx="8403600" cy="29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Sometimes as developers, we can </a:t>
            </a:r>
            <a:r>
              <a:rPr lang="en"/>
              <a:t>foresee</a:t>
            </a:r>
            <a:r>
              <a:rPr lang="en"/>
              <a:t> some potential errors made by users.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The set (Try, Except) of clauses allow us to decide what to do in case of an error: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6AA84F"/>
                </a:solidFill>
              </a:rPr>
              <a:t>d</a:t>
            </a:r>
            <a:r>
              <a:rPr b="1" lang="en">
                <a:solidFill>
                  <a:srgbClr val="6AA84F"/>
                </a:solidFill>
              </a:rPr>
              <a:t>ef</a:t>
            </a:r>
            <a:r>
              <a:rPr b="1" lang="en"/>
              <a:t> </a:t>
            </a:r>
            <a:r>
              <a:rPr b="1" lang="en">
                <a:solidFill>
                  <a:srgbClr val="FF00FF"/>
                </a:solidFill>
              </a:rPr>
              <a:t>read_string()</a:t>
            </a:r>
            <a:r>
              <a:rPr b="1" lang="en"/>
              <a:t>: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	x = </a:t>
            </a:r>
            <a:r>
              <a:rPr b="1" lang="en">
                <a:solidFill>
                  <a:srgbClr val="6AA84F"/>
                </a:solidFill>
              </a:rPr>
              <a:t>input</a:t>
            </a:r>
            <a:r>
              <a:rPr b="1" lang="en"/>
              <a:t>(“Please enter a word with at least three characters: “)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	</a:t>
            </a:r>
            <a:r>
              <a:rPr b="1" lang="en">
                <a:solidFill>
                  <a:srgbClr val="6AA84F"/>
                </a:solidFill>
              </a:rPr>
              <a:t>try</a:t>
            </a:r>
            <a:r>
              <a:rPr b="1" lang="en"/>
              <a:t>: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		x[2]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	</a:t>
            </a:r>
            <a:r>
              <a:rPr b="1" lang="en">
                <a:solidFill>
                  <a:srgbClr val="6AA84F"/>
                </a:solidFill>
              </a:rPr>
              <a:t>except</a:t>
            </a:r>
            <a:r>
              <a:rPr b="1" lang="en"/>
              <a:t>: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		</a:t>
            </a:r>
            <a:r>
              <a:rPr b="1" lang="en">
                <a:solidFill>
                  <a:srgbClr val="6AA84F"/>
                </a:solidFill>
              </a:rPr>
              <a:t>print</a:t>
            </a:r>
            <a:r>
              <a:rPr b="1" lang="en"/>
              <a:t>(“I SAID THREE CHARACTERS!”)</a:t>
            </a:r>
            <a:endParaRPr b="1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c9a700f461_0_16"/>
          <p:cNvSpPr txBox="1"/>
          <p:nvPr>
            <p:ph idx="2" type="title"/>
          </p:nvPr>
        </p:nvSpPr>
        <p:spPr>
          <a:xfrm>
            <a:off x="349624" y="794825"/>
            <a:ext cx="546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Python Debugging:</a:t>
            </a:r>
            <a:endParaRPr/>
          </a:p>
        </p:txBody>
      </p:sp>
      <p:sp>
        <p:nvSpPr>
          <p:cNvPr id="234" name="Google Shape;234;gc9a700f461_0_16"/>
          <p:cNvSpPr txBox="1"/>
          <p:nvPr>
            <p:ph idx="1" type="body"/>
          </p:nvPr>
        </p:nvSpPr>
        <p:spPr>
          <a:xfrm>
            <a:off x="421025" y="1614475"/>
            <a:ext cx="8403600" cy="29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Debugging a code </a:t>
            </a:r>
            <a:r>
              <a:rPr lang="en"/>
              <a:t>consists in locating an error and figuring out what is the source of it.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The easiest way to debug a code is to: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Determine the type of the error if its given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Determine the location of the error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Write code snippets to print an ‘Ok message’ after every line of code</a:t>
            </a:r>
            <a:endParaRPr/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When the message doesn’t appear, you have located the wrong chunkof code. </a:t>
            </a:r>
            <a:endParaRPr/>
          </a:p>
          <a:p>
            <a:pPr indent="0" lvl="0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Try to use functions to perform some repetitive tasks. If the function fails, you know that the error is inside the function. 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Another more sophisticated way is to use a debugger (like pdb), which is a program that looks for errors in your code. </a:t>
            </a:r>
            <a:endParaRPr/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>
              <a:solidFill>
                <a:srgbClr val="000000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